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Shopping Behavior Analysis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Uncovering insights from 3,900 purchases to drive strategic business decisions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9868" y="681276"/>
            <a:ext cx="7343299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Strategic Recommendations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849868" y="1841421"/>
            <a:ext cx="4148376" cy="2732008"/>
          </a:xfrm>
          <a:prstGeom prst="roundRect">
            <a:avLst>
              <a:gd name="adj" fmla="val 373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00257" y="2091809"/>
            <a:ext cx="728424" cy="728424"/>
          </a:xfrm>
          <a:prstGeom prst="roundRect">
            <a:avLst>
              <a:gd name="adj" fmla="val 12551873"/>
            </a:avLst>
          </a:prstGeom>
          <a:solidFill>
            <a:srgbClr val="A95B95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00520" y="2292072"/>
            <a:ext cx="327779" cy="32777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00257" y="3063002"/>
            <a:ext cx="269819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Boost Subscriptions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100257" y="3545800"/>
            <a:ext cx="3647599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Promote exclusive benefits to convert 73% non-subscribers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1012" y="1841421"/>
            <a:ext cx="4148376" cy="2732008"/>
          </a:xfrm>
          <a:prstGeom prst="roundRect">
            <a:avLst>
              <a:gd name="adj" fmla="val 373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91401" y="2091809"/>
            <a:ext cx="728424" cy="728424"/>
          </a:xfrm>
          <a:prstGeom prst="roundRect">
            <a:avLst>
              <a:gd name="adj" fmla="val 12551873"/>
            </a:avLst>
          </a:prstGeom>
          <a:solidFill>
            <a:srgbClr val="A95B95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1664" y="2292072"/>
            <a:ext cx="327779" cy="32777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91401" y="3063002"/>
            <a:ext cx="269819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Loyalty Programs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5491401" y="3545800"/>
            <a:ext cx="3647599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Reward repeat buyers to strengthen loyal segment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9632156" y="1841421"/>
            <a:ext cx="4148376" cy="2732008"/>
          </a:xfrm>
          <a:prstGeom prst="roundRect">
            <a:avLst>
              <a:gd name="adj" fmla="val 373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82545" y="2091809"/>
            <a:ext cx="728424" cy="728424"/>
          </a:xfrm>
          <a:prstGeom prst="roundRect">
            <a:avLst>
              <a:gd name="adj" fmla="val 12551873"/>
            </a:avLst>
          </a:prstGeom>
          <a:solidFill>
            <a:srgbClr val="A95B95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2808" y="2292072"/>
            <a:ext cx="327779" cy="32777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82545" y="3063002"/>
            <a:ext cx="269819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Review Discounts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9882545" y="3545800"/>
            <a:ext cx="3647599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Balance sales boosts with margin control on high-discount products</a:t>
            </a:r>
            <a:endParaRPr lang="en-US" sz="1900" dirty="0"/>
          </a:p>
        </p:txBody>
      </p:sp>
      <p:sp>
        <p:nvSpPr>
          <p:cNvPr id="18" name="Shape 13"/>
          <p:cNvSpPr/>
          <p:nvPr/>
        </p:nvSpPr>
        <p:spPr>
          <a:xfrm>
            <a:off x="849868" y="4816197"/>
            <a:ext cx="6343888" cy="2732008"/>
          </a:xfrm>
          <a:prstGeom prst="roundRect">
            <a:avLst>
              <a:gd name="adj" fmla="val 373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100257" y="5066586"/>
            <a:ext cx="728424" cy="728424"/>
          </a:xfrm>
          <a:prstGeom prst="roundRect">
            <a:avLst>
              <a:gd name="adj" fmla="val 12551873"/>
            </a:avLst>
          </a:prstGeom>
          <a:solidFill>
            <a:srgbClr val="A95B95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0520" y="5266849"/>
            <a:ext cx="327779" cy="32777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100257" y="6037778"/>
            <a:ext cx="269819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Product Positioning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1100257" y="6520577"/>
            <a:ext cx="5843111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Highlight top-rated items like Gloves and Sandals in campaigns</a:t>
            </a:r>
            <a:endParaRPr lang="en-US" sz="1900" dirty="0"/>
          </a:p>
        </p:txBody>
      </p:sp>
      <p:sp>
        <p:nvSpPr>
          <p:cNvPr id="23" name="Shape 17"/>
          <p:cNvSpPr/>
          <p:nvPr/>
        </p:nvSpPr>
        <p:spPr>
          <a:xfrm>
            <a:off x="7436525" y="4816197"/>
            <a:ext cx="6344007" cy="2732008"/>
          </a:xfrm>
          <a:prstGeom prst="roundRect">
            <a:avLst>
              <a:gd name="adj" fmla="val 373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86913" y="5066586"/>
            <a:ext cx="728424" cy="728424"/>
          </a:xfrm>
          <a:prstGeom prst="roundRect">
            <a:avLst>
              <a:gd name="adj" fmla="val 12551873"/>
            </a:avLst>
          </a:prstGeom>
          <a:solidFill>
            <a:srgbClr val="A95B95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7176" y="5266849"/>
            <a:ext cx="327779" cy="327779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86913" y="6037778"/>
            <a:ext cx="269819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Targeted Marketing</a:t>
            </a:r>
            <a:endParaRPr lang="en-US" sz="2100" dirty="0"/>
          </a:p>
        </p:txBody>
      </p:sp>
      <p:sp>
        <p:nvSpPr>
          <p:cNvPr id="27" name="Text 20"/>
          <p:cNvSpPr/>
          <p:nvPr/>
        </p:nvSpPr>
        <p:spPr>
          <a:xfrm>
            <a:off x="7686913" y="6520577"/>
            <a:ext cx="5843230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Focus on high-revenue segments and express-shipping users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0729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Dataset Overview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386727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3,900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864037" y="3509843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Total Purchases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4037" y="4000857"/>
            <a:ext cx="22662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Transactions analyzed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438882" y="2386727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18</a:t>
            </a:r>
            <a:endParaRPr lang="en-US" sz="6400" dirty="0"/>
          </a:p>
        </p:txBody>
      </p:sp>
      <p:sp>
        <p:nvSpPr>
          <p:cNvPr id="8" name="Text 5"/>
          <p:cNvSpPr/>
          <p:nvPr/>
        </p:nvSpPr>
        <p:spPr>
          <a:xfrm>
            <a:off x="3438882" y="3509843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Points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3438882" y="4000857"/>
            <a:ext cx="22662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Features per purchase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013728" y="2386727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50</a:t>
            </a:r>
            <a:endParaRPr lang="en-US" sz="6400" dirty="0"/>
          </a:p>
        </p:txBody>
      </p:sp>
      <p:sp>
        <p:nvSpPr>
          <p:cNvPr id="11" name="Text 8"/>
          <p:cNvSpPr/>
          <p:nvPr/>
        </p:nvSpPr>
        <p:spPr>
          <a:xfrm>
            <a:off x="6013728" y="3509843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Locations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013728" y="4000857"/>
            <a:ext cx="22662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Geographic coverage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3438882" y="5013008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25</a:t>
            </a:r>
            <a:endParaRPr lang="en-US" sz="6400" dirty="0"/>
          </a:p>
        </p:txBody>
      </p:sp>
      <p:sp>
        <p:nvSpPr>
          <p:cNvPr id="14" name="Text 11"/>
          <p:cNvSpPr/>
          <p:nvPr/>
        </p:nvSpPr>
        <p:spPr>
          <a:xfrm>
            <a:off x="3438882" y="6136124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Products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3438882" y="6627138"/>
            <a:ext cx="22662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Items tracked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61956"/>
            <a:ext cx="765798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Preparation &amp; Cleaning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541508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2930604"/>
            <a:ext cx="6327696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5" name="Text 3"/>
          <p:cNvSpPr/>
          <p:nvPr/>
        </p:nvSpPr>
        <p:spPr>
          <a:xfrm>
            <a:off x="864037" y="31149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Loading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3605927"/>
            <a:ext cx="63276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Imported dataset using pandas, explored structure with df.info() and summary statistics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438549" y="2541508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8549" y="2930604"/>
            <a:ext cx="6327815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9" name="Text 7"/>
          <p:cNvSpPr/>
          <p:nvPr/>
        </p:nvSpPr>
        <p:spPr>
          <a:xfrm>
            <a:off x="7438549" y="3114913"/>
            <a:ext cx="297727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Missing Data Handling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438549" y="3605927"/>
            <a:ext cx="63278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Imputed 37 missing Review Rating values using median rating per product category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482798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5217081"/>
            <a:ext cx="6327696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3" name="Text 11"/>
          <p:cNvSpPr/>
          <p:nvPr/>
        </p:nvSpPr>
        <p:spPr>
          <a:xfrm>
            <a:off x="864037" y="54013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Engineering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864037" y="5892403"/>
            <a:ext cx="63276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Created age_group bins and purchase_frequency_days columns for deeper analysis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438549" y="482798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7438549" y="5217081"/>
            <a:ext cx="6327815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7" name="Text 15"/>
          <p:cNvSpPr/>
          <p:nvPr/>
        </p:nvSpPr>
        <p:spPr>
          <a:xfrm>
            <a:off x="7438549" y="5401389"/>
            <a:ext cx="279368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Database Integration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438549" y="5892403"/>
            <a:ext cx="63278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Connected to PostgreSQL and loaded cleaned data for SQL analysis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0896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Revenue by Gender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542699"/>
            <a:ext cx="7500461" cy="392275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41777" y="6495931"/>
            <a:ext cx="246817" cy="246817"/>
          </a:xfrm>
          <a:prstGeom prst="roundRect">
            <a:avLst>
              <a:gd name="adj" fmla="val 7410"/>
            </a:avLst>
          </a:prstGeom>
          <a:solidFill>
            <a:srgbClr val="3C2035"/>
          </a:solidFill>
          <a:ln/>
        </p:spPr>
      </p:sp>
      <p:sp>
        <p:nvSpPr>
          <p:cNvPr id="5" name="Text 2"/>
          <p:cNvSpPr/>
          <p:nvPr/>
        </p:nvSpPr>
        <p:spPr>
          <a:xfrm>
            <a:off x="4049554" y="6495931"/>
            <a:ext cx="488513" cy="24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Male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4690467" y="6495931"/>
            <a:ext cx="246817" cy="246817"/>
          </a:xfrm>
          <a:prstGeom prst="roundRect">
            <a:avLst>
              <a:gd name="adj" fmla="val 7410"/>
            </a:avLst>
          </a:prstGeom>
          <a:solidFill>
            <a:srgbClr val="B36DA1"/>
          </a:solidFill>
          <a:ln/>
        </p:spPr>
      </p:sp>
      <p:sp>
        <p:nvSpPr>
          <p:cNvPr id="7" name="Text 4"/>
          <p:cNvSpPr/>
          <p:nvPr/>
        </p:nvSpPr>
        <p:spPr>
          <a:xfrm>
            <a:off x="4998244" y="6495931"/>
            <a:ext cx="723186" cy="24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Female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974336" y="2511862"/>
            <a:ext cx="417302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Male Customers Drive Revenue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974336" y="3101578"/>
            <a:ext cx="47995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Male customers generate 68% of total revenue, more than double female customer spending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974336" y="4113847"/>
            <a:ext cx="479952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Total revenue: $233,081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810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4628" y="3643551"/>
            <a:ext cx="8440579" cy="662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Segmentation Insights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34628" y="4663559"/>
            <a:ext cx="4161353" cy="2253853"/>
          </a:xfrm>
          <a:prstGeom prst="roundRect">
            <a:avLst>
              <a:gd name="adj" fmla="val 444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0730" y="4909661"/>
            <a:ext cx="264985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Loyal Customers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80730" y="5383887"/>
            <a:ext cx="3669149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3,116 customers (80%)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80730" y="5908358"/>
            <a:ext cx="3669149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Core revenue base with repeat purchases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4464" y="4663559"/>
            <a:ext cx="4161353" cy="2253853"/>
          </a:xfrm>
          <a:prstGeom prst="roundRect">
            <a:avLst>
              <a:gd name="adj" fmla="val 444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80566" y="4909661"/>
            <a:ext cx="264985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Returning Buyers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5480566" y="5383887"/>
            <a:ext cx="3669149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701 customers (18%)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5480566" y="5908358"/>
            <a:ext cx="3669149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Growth opportunity segment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4299" y="4663559"/>
            <a:ext cx="4161473" cy="2253853"/>
          </a:xfrm>
          <a:prstGeom prst="roundRect">
            <a:avLst>
              <a:gd name="adj" fmla="val 444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80402" y="4909661"/>
            <a:ext cx="264985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New Customers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9880402" y="5383887"/>
            <a:ext cx="3669268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83 customers (2%)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880402" y="5908358"/>
            <a:ext cx="3669268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Acquisition focus needed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834628" y="7185660"/>
            <a:ext cx="12961144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839 high-spending customers used discounts but spent above average—strategic discount users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5163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Top-Rated Products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954536"/>
            <a:ext cx="3298508" cy="308610"/>
          </a:xfrm>
          <a:prstGeom prst="roundRect">
            <a:avLst>
              <a:gd name="adj" fmla="val 3360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4037" y="2954536"/>
            <a:ext cx="2539841" cy="308610"/>
          </a:xfrm>
          <a:prstGeom prst="roundRect">
            <a:avLst>
              <a:gd name="adj" fmla="val 33600"/>
            </a:avLst>
          </a:prstGeom>
          <a:solidFill>
            <a:srgbClr val="A95B95"/>
          </a:solidFill>
          <a:ln/>
        </p:spPr>
      </p:sp>
      <p:sp>
        <p:nvSpPr>
          <p:cNvPr id="5" name="Text 3"/>
          <p:cNvSpPr/>
          <p:nvPr/>
        </p:nvSpPr>
        <p:spPr>
          <a:xfrm>
            <a:off x="4347686" y="2954536"/>
            <a:ext cx="61138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77%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64037" y="35716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Gloves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64037" y="4062651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Highest rating: 3.86/5.0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67682" y="2954536"/>
            <a:ext cx="3298508" cy="308610"/>
          </a:xfrm>
          <a:prstGeom prst="roundRect">
            <a:avLst>
              <a:gd name="adj" fmla="val 3360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67682" y="2954536"/>
            <a:ext cx="2539841" cy="308610"/>
          </a:xfrm>
          <a:prstGeom prst="roundRect">
            <a:avLst>
              <a:gd name="adj" fmla="val 33600"/>
            </a:avLst>
          </a:prstGeom>
          <a:solidFill>
            <a:srgbClr val="A95B95"/>
          </a:solidFill>
          <a:ln/>
        </p:spPr>
      </p:sp>
      <p:sp>
        <p:nvSpPr>
          <p:cNvPr id="10" name="Text 8"/>
          <p:cNvSpPr/>
          <p:nvPr/>
        </p:nvSpPr>
        <p:spPr>
          <a:xfrm>
            <a:off x="8751332" y="2954536"/>
            <a:ext cx="61138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77%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267682" y="35716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Sandals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5267682" y="4062651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Strong performance: 3.84/5.0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71328" y="2954536"/>
            <a:ext cx="3275648" cy="308610"/>
          </a:xfrm>
          <a:prstGeom prst="roundRect">
            <a:avLst>
              <a:gd name="adj" fmla="val 3360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1328" y="2954536"/>
            <a:ext cx="2489478" cy="308610"/>
          </a:xfrm>
          <a:prstGeom prst="roundRect">
            <a:avLst>
              <a:gd name="adj" fmla="val 33600"/>
            </a:avLst>
          </a:prstGeom>
          <a:solidFill>
            <a:srgbClr val="A95B95"/>
          </a:solidFill>
          <a:ln/>
        </p:spPr>
      </p:sp>
      <p:sp>
        <p:nvSpPr>
          <p:cNvPr id="15" name="Text 13"/>
          <p:cNvSpPr/>
          <p:nvPr/>
        </p:nvSpPr>
        <p:spPr>
          <a:xfrm>
            <a:off x="13132118" y="2954536"/>
            <a:ext cx="63424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76%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9671328" y="35716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Boots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9671328" y="4062651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Customer favorite: 3.82/5.0</a:t>
            </a:r>
            <a:endParaRPr lang="en-US" sz="1900" dirty="0"/>
          </a:p>
        </p:txBody>
      </p:sp>
      <p:sp>
        <p:nvSpPr>
          <p:cNvPr id="18" name="Shape 16"/>
          <p:cNvSpPr/>
          <p:nvPr/>
        </p:nvSpPr>
        <p:spPr>
          <a:xfrm>
            <a:off x="864037" y="5074801"/>
            <a:ext cx="3275648" cy="308610"/>
          </a:xfrm>
          <a:prstGeom prst="roundRect">
            <a:avLst>
              <a:gd name="adj" fmla="val 3360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64037" y="5074801"/>
            <a:ext cx="2489478" cy="308610"/>
          </a:xfrm>
          <a:prstGeom prst="roundRect">
            <a:avLst>
              <a:gd name="adj" fmla="val 33600"/>
            </a:avLst>
          </a:prstGeom>
          <a:solidFill>
            <a:srgbClr val="A95B95"/>
          </a:solidFill>
          <a:ln/>
        </p:spPr>
      </p:sp>
      <p:sp>
        <p:nvSpPr>
          <p:cNvPr id="20" name="Text 18"/>
          <p:cNvSpPr/>
          <p:nvPr/>
        </p:nvSpPr>
        <p:spPr>
          <a:xfrm>
            <a:off x="4324826" y="5074801"/>
            <a:ext cx="63424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76%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864037" y="569190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Hat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864037" y="6182916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 satisfaction: 3.80/5.0</a:t>
            </a:r>
            <a:endParaRPr lang="en-US" sz="1900" dirty="0"/>
          </a:p>
        </p:txBody>
      </p:sp>
      <p:sp>
        <p:nvSpPr>
          <p:cNvPr id="23" name="Shape 21"/>
          <p:cNvSpPr/>
          <p:nvPr/>
        </p:nvSpPr>
        <p:spPr>
          <a:xfrm>
            <a:off x="5267682" y="5074801"/>
            <a:ext cx="3275648" cy="308610"/>
          </a:xfrm>
          <a:prstGeom prst="roundRect">
            <a:avLst>
              <a:gd name="adj" fmla="val 3360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267682" y="5074801"/>
            <a:ext cx="2489478" cy="308610"/>
          </a:xfrm>
          <a:prstGeom prst="roundRect">
            <a:avLst>
              <a:gd name="adj" fmla="val 33600"/>
            </a:avLst>
          </a:prstGeom>
          <a:solidFill>
            <a:srgbClr val="A95B95"/>
          </a:solidFill>
          <a:ln/>
        </p:spPr>
      </p:sp>
      <p:sp>
        <p:nvSpPr>
          <p:cNvPr id="25" name="Text 23"/>
          <p:cNvSpPr/>
          <p:nvPr/>
        </p:nvSpPr>
        <p:spPr>
          <a:xfrm>
            <a:off x="8728472" y="5074801"/>
            <a:ext cx="63424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76%</a:t>
            </a:r>
            <a:endParaRPr lang="en-US" sz="2400" dirty="0"/>
          </a:p>
        </p:txBody>
      </p:sp>
      <p:sp>
        <p:nvSpPr>
          <p:cNvPr id="26" name="Text 24"/>
          <p:cNvSpPr/>
          <p:nvPr/>
        </p:nvSpPr>
        <p:spPr>
          <a:xfrm>
            <a:off x="5267682" y="569190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Skirt</a:t>
            </a:r>
            <a:endParaRPr lang="en-US" sz="2150" dirty="0"/>
          </a:p>
        </p:txBody>
      </p:sp>
      <p:sp>
        <p:nvSpPr>
          <p:cNvPr id="27" name="Text 25"/>
          <p:cNvSpPr/>
          <p:nvPr/>
        </p:nvSpPr>
        <p:spPr>
          <a:xfrm>
            <a:off x="5267682" y="6182916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Quality product: 3.78/5.0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001" y="606504"/>
            <a:ext cx="7940516" cy="612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Shipping &amp; Subscription Analysis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2001" y="1770459"/>
            <a:ext cx="3113961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Shipping Type Impact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72001" y="2386132"/>
            <a:ext cx="6274118" cy="1381720"/>
          </a:xfrm>
          <a:prstGeom prst="roundRect">
            <a:avLst>
              <a:gd name="adj" fmla="val 6705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2985" y="2637115"/>
            <a:ext cx="245090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Express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022985" y="3163967"/>
            <a:ext cx="5772150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$60.48 avg spend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72001" y="3988356"/>
            <a:ext cx="6274118" cy="1381720"/>
          </a:xfrm>
          <a:prstGeom prst="roundRect">
            <a:avLst>
              <a:gd name="adj" fmla="val 6705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22985" y="4239339"/>
            <a:ext cx="245090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Standard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022985" y="4766191"/>
            <a:ext cx="5772150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$58.46 avg spend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72001" y="5618202"/>
            <a:ext cx="6274118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Express shipping customers spend 3.5% more per order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91901" y="1770459"/>
            <a:ext cx="2941082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Subscription Status</a:t>
            </a:r>
            <a:endParaRPr lang="en-US" sz="2300" dirty="0"/>
          </a:p>
        </p:txBody>
      </p:sp>
      <p:sp>
        <p:nvSpPr>
          <p:cNvPr id="12" name="Shape 10"/>
          <p:cNvSpPr/>
          <p:nvPr/>
        </p:nvSpPr>
        <p:spPr>
          <a:xfrm>
            <a:off x="7591901" y="2386132"/>
            <a:ext cx="6274118" cy="1933099"/>
          </a:xfrm>
          <a:prstGeom prst="roundRect">
            <a:avLst>
              <a:gd name="adj" fmla="val 4793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842885" y="2637115"/>
            <a:ext cx="245090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Subscribers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842885" y="3163967"/>
            <a:ext cx="5772150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1,053 customers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842885" y="3715345"/>
            <a:ext cx="5772150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$59.49 avg spend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91901" y="4539734"/>
            <a:ext cx="6274118" cy="1933099"/>
          </a:xfrm>
          <a:prstGeom prst="roundRect">
            <a:avLst>
              <a:gd name="adj" fmla="val 4793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842885" y="4790718"/>
            <a:ext cx="245090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Non-Subscribers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842885" y="5317569"/>
            <a:ext cx="5772150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2,847 customers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842885" y="5868948"/>
            <a:ext cx="5772150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$59.87 avg spend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7591901" y="6720959"/>
            <a:ext cx="6274118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Subscription opportunity: 73% not subscribed despite similar spending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8158" y="391358"/>
            <a:ext cx="4111943" cy="39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Discount Strategy Analysis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1835706" y="1996559"/>
            <a:ext cx="1750814" cy="355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50%</a:t>
            </a:r>
            <a:endParaRPr lang="en-US" sz="28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3539" y="1106924"/>
            <a:ext cx="2135267" cy="21352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20359" y="3419951"/>
            <a:ext cx="1581626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Hat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498158" y="3702963"/>
            <a:ext cx="4426029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Highest discount rate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6439614" y="1996559"/>
            <a:ext cx="1750814" cy="355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50%</a:t>
            </a:r>
            <a:endParaRPr lang="en-US" sz="28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448" y="1106924"/>
            <a:ext cx="2135267" cy="213526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524268" y="3419951"/>
            <a:ext cx="1581626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Sneakers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102066" y="3702963"/>
            <a:ext cx="4426148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Heavy discount dependency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11043642" y="1996559"/>
            <a:ext cx="1750814" cy="355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49%</a:t>
            </a:r>
            <a:endParaRPr lang="en-US" sz="28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475" y="1106924"/>
            <a:ext cx="2135267" cy="213526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128296" y="3419951"/>
            <a:ext cx="1581626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Coat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9706094" y="3702963"/>
            <a:ext cx="4426148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Discount-driven sales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4137660" y="5140523"/>
            <a:ext cx="1750814" cy="355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48%</a:t>
            </a:r>
            <a:endParaRPr lang="en-US" sz="28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493" y="4250888"/>
            <a:ext cx="2135267" cy="213526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4222313" y="6563916"/>
            <a:ext cx="1581626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Sweater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2800112" y="6846927"/>
            <a:ext cx="4426148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Promotion reliant</a:t>
            </a:r>
            <a:endParaRPr lang="en-US" sz="1100" dirty="0"/>
          </a:p>
        </p:txBody>
      </p:sp>
      <p:sp>
        <p:nvSpPr>
          <p:cNvPr id="19" name="Text 13"/>
          <p:cNvSpPr/>
          <p:nvPr/>
        </p:nvSpPr>
        <p:spPr>
          <a:xfrm>
            <a:off x="8741688" y="5140523"/>
            <a:ext cx="1750814" cy="355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47%</a:t>
            </a:r>
            <a:endParaRPr lang="en-US" sz="28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521" y="4250888"/>
            <a:ext cx="2135267" cy="2135267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826341" y="6563916"/>
            <a:ext cx="1581626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Pants</a:t>
            </a:r>
            <a:endParaRPr lang="en-US" sz="1200" dirty="0"/>
          </a:p>
        </p:txBody>
      </p:sp>
      <p:sp>
        <p:nvSpPr>
          <p:cNvPr id="22" name="Text 15"/>
          <p:cNvSpPr/>
          <p:nvPr/>
        </p:nvSpPr>
        <p:spPr>
          <a:xfrm>
            <a:off x="7404140" y="6846927"/>
            <a:ext cx="4426029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Discount sensitive</a:t>
            </a:r>
            <a:endParaRPr lang="en-US" sz="1100" dirty="0"/>
          </a:p>
        </p:txBody>
      </p:sp>
      <p:sp>
        <p:nvSpPr>
          <p:cNvPr id="23" name="Shape 16"/>
          <p:cNvSpPr/>
          <p:nvPr/>
        </p:nvSpPr>
        <p:spPr>
          <a:xfrm>
            <a:off x="498158" y="7234833"/>
            <a:ext cx="13634085" cy="604718"/>
          </a:xfrm>
          <a:prstGeom prst="roundRect">
            <a:avLst>
              <a:gd name="adj" fmla="val 9887"/>
            </a:avLst>
          </a:prstGeom>
          <a:solidFill>
            <a:srgbClr val="321A2C"/>
          </a:solidFill>
          <a:ln/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437" y="7440454"/>
            <a:ext cx="177879" cy="14228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960596" y="7412593"/>
            <a:ext cx="13029367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958 repeat buyers (&gt;5 purchases) have subscriptions vs. 2,518 without—loyalty doesn't guarantee subscription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766" y="474345"/>
            <a:ext cx="4404836" cy="479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Revenue by Age Group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766" y="1298615"/>
            <a:ext cx="13422868" cy="75167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3766" y="9009459"/>
            <a:ext cx="13422868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Young adults lead revenue generation, but all age groups contribute relatively evenly—broad demographic appeal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2025-11-26T12:47:09Z</dcterms:created>
  <dcterms:modified xsi:type="dcterms:W3CDTF">2025-11-26T12:47:09Z</dcterms:modified>
</cp:coreProperties>
</file>